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457" r:id="rId3"/>
    <p:sldId id="475" r:id="rId4"/>
    <p:sldId id="458" r:id="rId5"/>
    <p:sldId id="460" r:id="rId6"/>
    <p:sldId id="461" r:id="rId7"/>
    <p:sldId id="466" r:id="rId8"/>
    <p:sldId id="470" r:id="rId9"/>
    <p:sldId id="472" r:id="rId10"/>
    <p:sldId id="47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B0D8"/>
    <a:srgbClr val="FAC3BE"/>
    <a:srgbClr val="F4766C"/>
    <a:srgbClr val="F25448"/>
    <a:srgbClr val="FCDBD8"/>
    <a:srgbClr val="F9B6B1"/>
    <a:srgbClr val="F79891"/>
    <a:srgbClr val="F8A49E"/>
    <a:srgbClr val="F8A8A2"/>
    <a:srgbClr val="B69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9" autoAdjust="0"/>
    <p:restoredTop sz="94714" autoAdjust="0"/>
  </p:normalViewPr>
  <p:slideViewPr>
    <p:cSldViewPr showGuides="1">
      <p:cViewPr varScale="1">
        <p:scale>
          <a:sx n="101" d="100"/>
          <a:sy n="101" d="100"/>
        </p:scale>
        <p:origin x="8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21111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/>
            </a:pPr>
            <a:r>
              <a:rPr lang="ko-KR" altLang="en-US" sz="1400" b="0" dirty="0"/>
              <a:t>반려동물 호텔 서비스 소비자 불만 건수</a:t>
            </a:r>
          </a:p>
        </c:rich>
      </c:tx>
      <c:layout>
        <c:manualLayout>
          <c:xMode val="edge"/>
          <c:yMode val="edge"/>
          <c:x val="0.29493834404344899"/>
          <c:y val="0.13005062140228699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3B0D8"/>
              </a:solidFill>
            </c:spPr>
            <c:extLst>
              <c:ext xmlns:c16="http://schemas.microsoft.com/office/drawing/2014/chart" uri="{C3380CC4-5D6E-409C-BE32-E72D297353CC}">
                <c16:uniqueId val="{00000001-AF29-4F83-986E-10508DC6ABA0}"/>
              </c:ext>
            </c:extLst>
          </c:dPt>
          <c:dPt>
            <c:idx val="1"/>
            <c:bubble3D val="0"/>
            <c:spPr>
              <a:solidFill>
                <a:srgbClr val="93B0D8">
                  <a:alpha val="37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AF29-4F83-986E-10508DC6ABA0}"/>
              </c:ext>
            </c:extLst>
          </c:dPt>
          <c:dLbls>
            <c:dLbl>
              <c:idx val="0"/>
              <c:layout>
                <c:manualLayout>
                  <c:x val="-0.129346516661526"/>
                  <c:y val="-0.12823708637310699"/>
                </c:manualLayout>
              </c:layout>
              <c:tx>
                <c:rich>
                  <a:bodyPr/>
                  <a:lstStyle/>
                  <a:p>
                    <a:pPr>
                      <a:defRPr b="1">
                        <a:solidFill>
                          <a:schemeClr val="bg1"/>
                        </a:solidFill>
                      </a:defRPr>
                    </a:pPr>
                    <a:r>
                      <a:rPr lang="en-US" altLang="ko-KR" dirty="0"/>
                      <a:t>56%</a:t>
                    </a: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F29-4F83-986E-10508DC6ABA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29-4F83-986E-10508DC6A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상해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56.3</c:v>
                </c:pt>
                <c:pt idx="1">
                  <c:v>43.7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29-4F83-986E-10508DC6ABA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>
        <c:manualLayout>
          <c:xMode val="edge"/>
          <c:yMode val="edge"/>
          <c:x val="0.64790907070931503"/>
          <c:y val="0.84346219663609101"/>
          <c:w val="0.138925478004775"/>
          <c:h val="6.6102392616835703E-2"/>
        </c:manualLayout>
      </c:layout>
      <c:overlay val="0"/>
      <c:txPr>
        <a:bodyPr/>
        <a:lstStyle/>
        <a:p>
          <a:pPr>
            <a:defRPr sz="12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BD143-215E-4049-9759-A6CF23105FA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2C631-098C-400B-9098-5867E79A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9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2C631-098C-400B-9098-5867E79A2C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9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2C631-098C-400B-9098-5867E79A2C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0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6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6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4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1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0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7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5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15636" y="16240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28202-80D0-4439-92A4-A00EA6BC8E1C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A1650-BCAC-4655-83B0-3EF373E826E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1" y="0"/>
            <a:ext cx="9144001" cy="93761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756602"/>
            <a:ext cx="9144000" cy="101398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16200000">
            <a:off x="-3277490" y="3371255"/>
            <a:ext cx="6662835" cy="107853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rot="16200000">
            <a:off x="5758655" y="3371254"/>
            <a:ext cx="6662836" cy="107854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9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cbronline.com/what-is/what-is-ios-4899783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mailto:lovee@e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2386" y="139127"/>
            <a:ext cx="8819227" cy="6579746"/>
          </a:xfrm>
          <a:prstGeom prst="rect">
            <a:avLst/>
          </a:prstGeom>
          <a:gradFill>
            <a:gsLst>
              <a:gs pos="0">
                <a:srgbClr val="FAC3BE">
                  <a:alpha val="70000"/>
                </a:srgbClr>
              </a:gs>
              <a:gs pos="100000">
                <a:srgbClr val="93B0D8">
                  <a:alpha val="6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이은지\Desktop\4학년\캡스톤디자인 설계\ux,ui design\할것\자산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2078238"/>
            <a:ext cx="2592288" cy="27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323528" y="116632"/>
            <a:ext cx="7772400" cy="1263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AdamGorry-Inline" pitchFamily="34" charset="0"/>
              </a:rPr>
              <a:t>LYPS</a:t>
            </a:r>
            <a:br>
              <a:rPr lang="en-US" altLang="ko-KR" sz="2800" dirty="0">
                <a:latin typeface="Copperplate Gothic Bold" pitchFamily="34" charset="0"/>
              </a:rPr>
            </a:br>
            <a:r>
              <a:rPr lang="en-US" altLang="ko-KR" sz="1800" dirty="0">
                <a:latin typeface="AR ESSENCE" pitchFamily="2" charset="0"/>
              </a:rPr>
              <a:t>(Leave Your Pet Safe)</a:t>
            </a:r>
            <a:endParaRPr lang="ko-KR" altLang="en-US" sz="1800" dirty="0">
              <a:latin typeface="AR ESSENC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5532" y="1293746"/>
            <a:ext cx="35729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졸업 프로젝트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Petsitter</a:t>
            </a:r>
            <a:r>
              <a:rPr kumimoji="1" lang="en-US" altLang="ko-KR" sz="2000" dirty="0"/>
              <a:t>)</a:t>
            </a:r>
          </a:p>
          <a:p>
            <a:pPr algn="ctr"/>
            <a:r>
              <a:rPr kumimoji="1" lang="ko-KR" altLang="en-US" dirty="0"/>
              <a:t>반려견 관리 앱 프로젝트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050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3778" y="2688314"/>
            <a:ext cx="1606073" cy="1556983"/>
            <a:chOff x="1866666" y="1988577"/>
            <a:chExt cx="1853952" cy="1797285"/>
          </a:xfrm>
        </p:grpSpPr>
        <p:grpSp>
          <p:nvGrpSpPr>
            <p:cNvPr id="3" name="그룹 2"/>
            <p:cNvGrpSpPr/>
            <p:nvPr/>
          </p:nvGrpSpPr>
          <p:grpSpPr>
            <a:xfrm>
              <a:off x="2327464" y="1988577"/>
              <a:ext cx="932354" cy="1400773"/>
              <a:chOff x="2991017" y="1742955"/>
              <a:chExt cx="932354" cy="1400773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2991017" y="1742955"/>
                <a:ext cx="932354" cy="932354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l="10000" t="7000" r="10000" b="20000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084151" y="2823977"/>
                <a:ext cx="746086" cy="319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보호소</a:t>
                </a: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1866666" y="3359528"/>
              <a:ext cx="1853952" cy="42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체계적인 관리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50042" y="2683685"/>
            <a:ext cx="1606073" cy="1561610"/>
            <a:chOff x="5265727" y="1983234"/>
            <a:chExt cx="1853952" cy="1802628"/>
          </a:xfrm>
        </p:grpSpPr>
        <p:grpSp>
          <p:nvGrpSpPr>
            <p:cNvPr id="8" name="그룹 7"/>
            <p:cNvGrpSpPr/>
            <p:nvPr/>
          </p:nvGrpSpPr>
          <p:grpSpPr>
            <a:xfrm>
              <a:off x="5725443" y="1983234"/>
              <a:ext cx="934522" cy="1402940"/>
              <a:chOff x="5365822" y="1740788"/>
              <a:chExt cx="934522" cy="1402940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5365822" y="1740788"/>
                <a:ext cx="934522" cy="934523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 l="-2000" r="-2000" b="-4000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485945" y="2823977"/>
                <a:ext cx="694273" cy="319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주  인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265727" y="3359528"/>
              <a:ext cx="1853952" cy="42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불안감 해소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21733" y="2017875"/>
            <a:ext cx="8782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5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76365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 descr="photoshop에 대한 이미지 검색결과"/>
          <p:cNvSpPr>
            <a:spLocks noChangeAspect="1" noChangeArrowheads="1"/>
          </p:cNvSpPr>
          <p:nvPr/>
        </p:nvSpPr>
        <p:spPr bwMode="auto">
          <a:xfrm>
            <a:off x="1182738" y="-37979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" name="AutoShape 10" descr="photoshop에 대한 이미지 검색결과"/>
          <p:cNvSpPr>
            <a:spLocks noChangeAspect="1" noChangeArrowheads="1"/>
          </p:cNvSpPr>
          <p:nvPr/>
        </p:nvSpPr>
        <p:spPr bwMode="auto">
          <a:xfrm>
            <a:off x="1297038" y="7632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5" name="AutoShape 12" descr="photoshop에 대한 이미지 검색결과"/>
          <p:cNvSpPr>
            <a:spLocks noChangeAspect="1" noChangeArrowheads="1"/>
          </p:cNvSpPr>
          <p:nvPr/>
        </p:nvSpPr>
        <p:spPr bwMode="auto">
          <a:xfrm>
            <a:off x="306438" y="15528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pic>
        <p:nvPicPr>
          <p:cNvPr id="22" name="Picture 10" descr="ios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7" t="2381" r="11905" b="32922"/>
          <a:stretch/>
        </p:blipFill>
        <p:spPr bwMode="auto">
          <a:xfrm>
            <a:off x="2341833" y="1990035"/>
            <a:ext cx="1012022" cy="916645"/>
          </a:xfrm>
          <a:prstGeom prst="rect">
            <a:avLst/>
          </a:prstGeom>
          <a:noFill/>
        </p:spPr>
      </p:pic>
      <p:pic>
        <p:nvPicPr>
          <p:cNvPr id="3074" name="Picture 2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6" t="5841" r="36164" b="39275"/>
          <a:stretch/>
        </p:blipFill>
        <p:spPr bwMode="auto">
          <a:xfrm>
            <a:off x="3930744" y="1865898"/>
            <a:ext cx="1217320" cy="113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7" t="16289" r="39116" b="50000"/>
          <a:stretch/>
        </p:blipFill>
        <p:spPr bwMode="auto">
          <a:xfrm>
            <a:off x="5647897" y="1990034"/>
            <a:ext cx="982744" cy="9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t="13254" r="31010" b="30809"/>
          <a:stretch/>
        </p:blipFill>
        <p:spPr bwMode="auto">
          <a:xfrm>
            <a:off x="4144675" y="3775165"/>
            <a:ext cx="766979" cy="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190445" y="2936311"/>
            <a:ext cx="13147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IOS 8.3.3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83783" y="2936311"/>
            <a:ext cx="1052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X Code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511733" y="2935660"/>
            <a:ext cx="12550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Swift 3.0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707904" y="4719272"/>
            <a:ext cx="1611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/>
              <a:t>Firebase</a:t>
            </a:r>
          </a:p>
          <a:p>
            <a:pPr algn="ctr"/>
            <a:r>
              <a:rPr lang="en-US" altLang="ko-KR" sz="1200" dirty="0"/>
              <a:t>(server &amp; Database)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68203" y="4740536"/>
            <a:ext cx="138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JSON</a:t>
            </a:r>
          </a:p>
        </p:txBody>
      </p:sp>
      <p:pic>
        <p:nvPicPr>
          <p:cNvPr id="1026" name="Picture 2" descr="C:\Users\이은지\Desktop\KakaoTalk_20171128_2227115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90" y="3698916"/>
            <a:ext cx="876305" cy="8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190445" y="4713409"/>
            <a:ext cx="13147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/>
              <a:t>GitHub</a:t>
            </a:r>
            <a:endParaRPr lang="en-US" altLang="ko-KR" sz="12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45760" y="338527"/>
            <a:ext cx="227770" cy="225503"/>
            <a:chOff x="4205799" y="1079656"/>
            <a:chExt cx="303693" cy="300670"/>
          </a:xfrm>
          <a:solidFill>
            <a:srgbClr val="FAC3BE"/>
          </a:solidFill>
        </p:grpSpPr>
        <p:sp>
          <p:nvSpPr>
            <p:cNvPr id="20" name="타원 19"/>
            <p:cNvSpPr/>
            <p:nvPr/>
          </p:nvSpPr>
          <p:spPr>
            <a:xfrm>
              <a:off x="4257441" y="1188265"/>
              <a:ext cx="192061" cy="192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05799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322904" y="107965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437484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467544" y="328353"/>
            <a:ext cx="25350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 </a:t>
            </a:r>
            <a:r>
              <a:rPr lang="ko-KR" altLang="en-US" sz="1500" dirty="0"/>
              <a:t>개발환경</a:t>
            </a:r>
            <a:endParaRPr lang="en-US" altLang="ko-KR" sz="1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73" y="3775165"/>
            <a:ext cx="832058" cy="9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7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 descr="photoshop에 대한 이미지 검색결과"/>
          <p:cNvSpPr>
            <a:spLocks noChangeAspect="1" noChangeArrowheads="1"/>
          </p:cNvSpPr>
          <p:nvPr/>
        </p:nvSpPr>
        <p:spPr bwMode="auto">
          <a:xfrm>
            <a:off x="1182738" y="-37979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3" name="AutoShape 10" descr="photoshop에 대한 이미지 검색결과"/>
          <p:cNvSpPr>
            <a:spLocks noChangeAspect="1" noChangeArrowheads="1"/>
          </p:cNvSpPr>
          <p:nvPr/>
        </p:nvSpPr>
        <p:spPr bwMode="auto">
          <a:xfrm>
            <a:off x="1297038" y="7632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5" name="AutoShape 12" descr="photoshop에 대한 이미지 검색결과"/>
          <p:cNvSpPr>
            <a:spLocks noChangeAspect="1" noChangeArrowheads="1"/>
          </p:cNvSpPr>
          <p:nvPr/>
        </p:nvSpPr>
        <p:spPr bwMode="auto">
          <a:xfrm>
            <a:off x="306438" y="15528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grpSp>
        <p:nvGrpSpPr>
          <p:cNvPr id="9" name="그룹 8"/>
          <p:cNvGrpSpPr/>
          <p:nvPr/>
        </p:nvGrpSpPr>
        <p:grpSpPr>
          <a:xfrm>
            <a:off x="899592" y="1700808"/>
            <a:ext cx="1611105" cy="1405772"/>
            <a:chOff x="974567" y="1700808"/>
            <a:chExt cx="1611105" cy="1405772"/>
          </a:xfrm>
        </p:grpSpPr>
        <p:pic>
          <p:nvPicPr>
            <p:cNvPr id="3078" name="Picture 6" descr="Firebase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9" t="13254" r="31010" b="30809"/>
            <a:stretch/>
          </p:blipFill>
          <p:spPr bwMode="auto">
            <a:xfrm>
              <a:off x="1411338" y="1700808"/>
              <a:ext cx="766979" cy="94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974567" y="2644915"/>
              <a:ext cx="161110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Firebase</a:t>
              </a:r>
            </a:p>
            <a:p>
              <a:pPr algn="ctr"/>
              <a:r>
                <a:rPr lang="en-US" altLang="ko-KR" sz="1200" dirty="0"/>
                <a:t>(server &amp; Database)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45760" y="338527"/>
            <a:ext cx="227770" cy="225503"/>
            <a:chOff x="4205799" y="1079656"/>
            <a:chExt cx="303693" cy="300670"/>
          </a:xfrm>
          <a:solidFill>
            <a:srgbClr val="FAC3BE"/>
          </a:solidFill>
        </p:grpSpPr>
        <p:sp>
          <p:nvSpPr>
            <p:cNvPr id="20" name="타원 19"/>
            <p:cNvSpPr/>
            <p:nvPr/>
          </p:nvSpPr>
          <p:spPr>
            <a:xfrm>
              <a:off x="4257441" y="1188265"/>
              <a:ext cx="192061" cy="192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205799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3" name="타원 22"/>
            <p:cNvSpPr/>
            <p:nvPr/>
          </p:nvSpPr>
          <p:spPr>
            <a:xfrm>
              <a:off x="4322904" y="107965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437484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467544" y="328353"/>
            <a:ext cx="25350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 </a:t>
            </a:r>
            <a:r>
              <a:rPr lang="ko-KR" altLang="en-US" sz="1500" dirty="0"/>
              <a:t>개발환경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3608" y="3691450"/>
            <a:ext cx="1389800" cy="1221372"/>
            <a:chOff x="1043608" y="3691450"/>
            <a:chExt cx="1389800" cy="1221372"/>
          </a:xfrm>
        </p:grpSpPr>
        <p:sp>
          <p:nvSpPr>
            <p:cNvPr id="35" name="직사각형 34"/>
            <p:cNvSpPr/>
            <p:nvPr/>
          </p:nvSpPr>
          <p:spPr>
            <a:xfrm>
              <a:off x="1043608" y="4635823"/>
              <a:ext cx="138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JSON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38" y="3691450"/>
              <a:ext cx="832058" cy="9111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771800" y="1782395"/>
            <a:ext cx="5601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Firebase</a:t>
            </a:r>
            <a:r>
              <a:rPr lang="ko-KR" altLang="en-US" sz="1600" dirty="0"/>
              <a:t>은</a:t>
            </a:r>
            <a:r>
              <a:rPr lang="en-US" altLang="ko-KR" sz="1600" dirty="0"/>
              <a:t> NoSQL </a:t>
            </a:r>
            <a:r>
              <a:rPr lang="ko-KR" altLang="en-US" sz="1600" dirty="0"/>
              <a:t>이자 </a:t>
            </a:r>
            <a:r>
              <a:rPr lang="en-US" altLang="ko-KR" sz="1600" dirty="0"/>
              <a:t>key</a:t>
            </a:r>
            <a:r>
              <a:rPr lang="ko-KR" altLang="en-US" sz="1600" dirty="0"/>
              <a:t> </a:t>
            </a:r>
            <a:r>
              <a:rPr lang="en-US" altLang="ko-KR" sz="1600" dirty="0"/>
              <a:t>value</a:t>
            </a:r>
            <a:r>
              <a:rPr lang="ko-KR" altLang="en-US" sz="1600" dirty="0"/>
              <a:t>와 도큐맨트 스타일의 </a:t>
            </a:r>
            <a:r>
              <a:rPr lang="en-US" altLang="ko-KR" sz="1600" dirty="0"/>
              <a:t>JSON</a:t>
            </a:r>
            <a:r>
              <a:rPr lang="ko-KR" altLang="en-US" sz="1600" dirty="0"/>
              <a:t>써서 보안성이 좋다</a:t>
            </a:r>
          </a:p>
          <a:p>
            <a:endParaRPr lang="ko-KR" altLang="en-US" sz="1600" dirty="0"/>
          </a:p>
          <a:p>
            <a:r>
              <a:rPr lang="ko-KR" altLang="en-US" sz="1600" dirty="0"/>
              <a:t>재빨리 일을 처리 할 수있는</a:t>
            </a:r>
            <a:r>
              <a:rPr lang="en-US" altLang="ko-KR" sz="1600" dirty="0"/>
              <a:t>(</a:t>
            </a:r>
            <a:r>
              <a:rPr lang="ko-KR" altLang="en-US" sz="1600" dirty="0"/>
              <a:t>실시간으로 처리할 수 있는</a:t>
            </a:r>
            <a:r>
              <a:rPr lang="en-US" altLang="ko-KR" sz="1600" dirty="0"/>
              <a:t>)</a:t>
            </a:r>
            <a:r>
              <a:rPr lang="ko-KR" altLang="en-US" sz="1600" dirty="0"/>
              <a:t> 것이면 </a:t>
            </a:r>
            <a:r>
              <a:rPr lang="en-US" altLang="ko-KR" sz="1600" dirty="0"/>
              <a:t>Firebase</a:t>
            </a:r>
            <a:r>
              <a:rPr lang="ko-KR" altLang="en-US" sz="1600" dirty="0"/>
              <a:t>가 좋다</a:t>
            </a:r>
            <a:r>
              <a:rPr lang="en-US" altLang="ko-KR" sz="1600" dirty="0"/>
              <a:t> 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Authentication</a:t>
            </a:r>
            <a:r>
              <a:rPr lang="en-US" altLang="ko-KR" sz="1600" dirty="0"/>
              <a:t> = </a:t>
            </a:r>
            <a:r>
              <a:rPr lang="ko-KR" altLang="en-US" sz="1600" dirty="0"/>
              <a:t>사용하게 굉장히 쉽다</a:t>
            </a:r>
            <a:r>
              <a:rPr lang="en-US" altLang="ko-KR" sz="1600" dirty="0"/>
              <a:t>. </a:t>
            </a:r>
            <a:r>
              <a:rPr lang="ko-KR" altLang="en-US" sz="1600" dirty="0"/>
              <a:t>세션 도 알아서 척척 해준다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b="1" dirty="0"/>
              <a:t>Database</a:t>
            </a:r>
            <a:r>
              <a:rPr lang="en-US" altLang="ko-KR" sz="1600" dirty="0"/>
              <a:t> = </a:t>
            </a:r>
            <a:r>
              <a:rPr lang="ko-KR" altLang="en-US" sz="1600" dirty="0"/>
              <a:t>실시간 웹 </a:t>
            </a:r>
            <a:r>
              <a:rPr lang="en-US" altLang="ko-KR" sz="1600" dirty="0"/>
              <a:t>DB </a:t>
            </a:r>
            <a:r>
              <a:rPr lang="ko-KR" altLang="en-US" sz="1600" dirty="0"/>
              <a:t>이기 때문에 바로 데이터를 볼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</a:t>
            </a:r>
            <a:r>
              <a:rPr lang="en-US" altLang="ko-KR" sz="1600" dirty="0"/>
              <a:t>, object </a:t>
            </a:r>
            <a:r>
              <a:rPr lang="ko-KR" altLang="en-US" sz="1600" dirty="0"/>
              <a:t>형태로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쿼리가 별로 없다</a:t>
            </a:r>
            <a:r>
              <a:rPr lang="en-US" altLang="ko-KR" sz="1600" dirty="0"/>
              <a:t>.</a:t>
            </a:r>
            <a:r>
              <a:rPr lang="ko-KR" altLang="en-US" sz="1600" dirty="0"/>
              <a:t>그리고</a:t>
            </a:r>
            <a:r>
              <a:rPr lang="en-US" altLang="ko-KR" sz="1600" dirty="0"/>
              <a:t> </a:t>
            </a:r>
            <a:r>
              <a:rPr lang="ko-KR" altLang="en-US" sz="1600" dirty="0"/>
              <a:t>페이징 처리 안됨</a:t>
            </a:r>
            <a:r>
              <a:rPr lang="en-US" altLang="ko-KR" sz="1600" dirty="0"/>
              <a:t>, sorting</a:t>
            </a:r>
            <a:r>
              <a:rPr lang="ko-KR" altLang="en-US" sz="1600" dirty="0"/>
              <a:t> 안됨</a:t>
            </a:r>
            <a:r>
              <a:rPr lang="en-US" altLang="ko-KR" sz="1600" dirty="0"/>
              <a:t>, </a:t>
            </a:r>
            <a:r>
              <a:rPr lang="ko-KR" altLang="en-US" sz="1600" dirty="0"/>
              <a:t>검색 은 되지만</a:t>
            </a:r>
            <a:r>
              <a:rPr lang="en-US" altLang="ko-KR" sz="1600" dirty="0"/>
              <a:t>, like </a:t>
            </a:r>
            <a:r>
              <a:rPr lang="ko-KR" altLang="en-US" sz="1600" dirty="0"/>
              <a:t>같은건 없다는 단점이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b="1" dirty="0"/>
              <a:t>Storage</a:t>
            </a:r>
            <a:r>
              <a:rPr lang="en-US" altLang="ko-KR" sz="1600" dirty="0"/>
              <a:t> = </a:t>
            </a:r>
            <a:r>
              <a:rPr lang="ko-KR" altLang="en-US" sz="1600" dirty="0"/>
              <a:t>사용하기</a:t>
            </a:r>
            <a:r>
              <a:rPr lang="en-US" altLang="ko-KR" sz="1600" dirty="0"/>
              <a:t> </a:t>
            </a:r>
            <a:r>
              <a:rPr lang="ko-KR" altLang="en-US" sz="1600" dirty="0"/>
              <a:t>편하다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35197" y="604395"/>
            <a:ext cx="4786946" cy="2577363"/>
            <a:chOff x="-1883585" y="1304793"/>
            <a:chExt cx="7835105" cy="4218537"/>
          </a:xfrm>
        </p:grpSpPr>
        <p:graphicFrame>
          <p:nvGraphicFramePr>
            <p:cNvPr id="5" name="차트 4"/>
            <p:cNvGraphicFramePr/>
            <p:nvPr/>
          </p:nvGraphicFramePr>
          <p:xfrm>
            <a:off x="-1883585" y="1304793"/>
            <a:ext cx="7835105" cy="39964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123728" y="4975284"/>
              <a:ext cx="2267887" cy="54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88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 </a:t>
              </a:r>
              <a:r>
                <a:rPr lang="ko-KR" altLang="en-US" sz="788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자료 </a:t>
              </a:r>
              <a:r>
                <a:rPr lang="en-US" altLang="ko-KR" sz="788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788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한국소비자연맹 </a:t>
              </a:r>
              <a:r>
                <a:rPr lang="en-US" altLang="ko-KR" sz="788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23528" y="2269223"/>
              <a:ext cx="4032449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369431" y="3861048"/>
              <a:ext cx="2267887" cy="415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80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건 상해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13264" y="4040966"/>
            <a:ext cx="3099840" cy="1769869"/>
            <a:chOff x="1305625" y="1593891"/>
            <a:chExt cx="6532750" cy="3729904"/>
          </a:xfrm>
        </p:grpSpPr>
        <p:pic>
          <p:nvPicPr>
            <p:cNvPr id="13" name="Picture 2" descr="http://file.sun.cbs.co.kr/news/nocut/image/2017/09/22/2017092217562729602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625" y="1593891"/>
              <a:ext cx="6532750" cy="367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1305625" y="4861651"/>
              <a:ext cx="2965417" cy="462144"/>
            </a:xfrm>
            <a:prstGeom prst="rect">
              <a:avLst/>
            </a:prstGeom>
            <a:solidFill>
              <a:srgbClr val="93B0D8">
                <a:alpha val="44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825" b="1" dirty="0">
                  <a:solidFill>
                    <a:schemeClr val="bg1"/>
                  </a:solidFill>
                </a:rPr>
                <a:t>2017.8.21 </a:t>
              </a:r>
              <a:r>
                <a:rPr lang="ko-KR" altLang="en-US" sz="825" b="1" dirty="0">
                  <a:solidFill>
                    <a:schemeClr val="bg1"/>
                  </a:solidFill>
                </a:rPr>
                <a:t>노원 애견카페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25328" y="867588"/>
            <a:ext cx="3523878" cy="2628250"/>
            <a:chOff x="1457672" y="1124744"/>
            <a:chExt cx="6228655" cy="4645581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672" y="1124744"/>
              <a:ext cx="6228655" cy="4645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611969" y="5194261"/>
              <a:ext cx="2392088" cy="36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 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자료 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7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도그</a:t>
              </a:r>
              <a:r>
                <a:rPr lang="ko-KR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TV, 2014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05655" y="1144222"/>
              <a:ext cx="2723462" cy="448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애견인구 및 산업 전망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55776" y="1953901"/>
              <a:ext cx="172819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811620" y="2089304"/>
              <a:ext cx="1449930" cy="4405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93B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dirty="0">
                  <a:solidFill>
                    <a:schemeClr val="tx1"/>
                  </a:solidFill>
                </a:rPr>
                <a:t>애견인구</a:t>
              </a:r>
              <a:r>
                <a:rPr lang="en-US" altLang="ko-KR" sz="75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750" b="1" dirty="0">
                  <a:solidFill>
                    <a:schemeClr val="tx1"/>
                  </a:solidFill>
                </a:rPr>
                <a:t>명</a:t>
              </a:r>
              <a:r>
                <a:rPr lang="en-US" altLang="ko-KR" sz="750" b="1" dirty="0">
                  <a:solidFill>
                    <a:schemeClr val="tx1"/>
                  </a:solidFill>
                </a:rPr>
                <a:t>)</a:t>
              </a:r>
              <a:endParaRPr lang="ko-KR" altLang="en-US" sz="75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88024" y="4204116"/>
              <a:ext cx="1656184" cy="274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644008" y="4098839"/>
              <a:ext cx="2016224" cy="3753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dirty="0">
                  <a:solidFill>
                    <a:schemeClr val="tx1"/>
                  </a:solidFill>
                </a:rPr>
                <a:t>애견산업 시장규모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25328" y="3971849"/>
            <a:ext cx="3808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반려견 호텔서비스 소비자 불만건수가 증가 하고 있다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애견인구 산업이 점점 더 커지고 있다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2017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년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8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월경 애견카페에서 대형견이 소형견을 물어 죽인 사건이 이슈화 되었다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0289" y="5413449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반려견 어플리케인션의 필요성 증가</a:t>
            </a:r>
          </a:p>
        </p:txBody>
      </p:sp>
      <p:sp>
        <p:nvSpPr>
          <p:cNvPr id="6" name="오른쪽 화살표[R] 5"/>
          <p:cNvSpPr/>
          <p:nvPr/>
        </p:nvSpPr>
        <p:spPr>
          <a:xfrm>
            <a:off x="4964209" y="5459142"/>
            <a:ext cx="353328" cy="223110"/>
          </a:xfrm>
          <a:prstGeom prst="rightArrow">
            <a:avLst/>
          </a:prstGeom>
          <a:solidFill>
            <a:srgbClr val="93B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89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303633" y="4533371"/>
            <a:ext cx="4328504" cy="1499443"/>
            <a:chOff x="2556234" y="3061422"/>
            <a:chExt cx="3974327" cy="1376752"/>
          </a:xfrm>
        </p:grpSpPr>
        <p:grpSp>
          <p:nvGrpSpPr>
            <p:cNvPr id="2" name="그룹 1"/>
            <p:cNvGrpSpPr/>
            <p:nvPr/>
          </p:nvGrpSpPr>
          <p:grpSpPr>
            <a:xfrm>
              <a:off x="2556234" y="3061422"/>
              <a:ext cx="1008112" cy="1376752"/>
              <a:chOff x="2109376" y="3901161"/>
              <a:chExt cx="1008112" cy="13767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2109376" y="3901161"/>
                <a:ext cx="1008112" cy="100811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 l="10000" t="7000" r="10000" b="20000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316710" y="5023579"/>
                <a:ext cx="593446" cy="254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보호소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522449" y="3061422"/>
              <a:ext cx="1008112" cy="1376752"/>
              <a:chOff x="6026506" y="3901161"/>
              <a:chExt cx="1008112" cy="1376752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6026506" y="3901161"/>
                <a:ext cx="1008112" cy="1008112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 l="-2000" r="-2000" b="-4000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254447" y="5023579"/>
                <a:ext cx="552234" cy="254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주  인</a:t>
                </a:r>
              </a:p>
            </p:txBody>
          </p:sp>
        </p:grpSp>
        <p:cxnSp>
          <p:nvCxnSpPr>
            <p:cNvPr id="6" name="직선 화살표 연결선 5"/>
            <p:cNvCxnSpPr/>
            <p:nvPr/>
          </p:nvCxnSpPr>
          <p:spPr>
            <a:xfrm>
              <a:off x="3663645" y="3506175"/>
              <a:ext cx="1700443" cy="2673"/>
            </a:xfrm>
            <a:prstGeom prst="straightConnector1">
              <a:avLst/>
            </a:prstGeom>
            <a:ln w="28575">
              <a:solidFill>
                <a:srgbClr val="F7989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>
              <a:off x="3656059" y="3717032"/>
              <a:ext cx="1664193" cy="0"/>
            </a:xfrm>
            <a:prstGeom prst="straightConnector1">
              <a:avLst/>
            </a:prstGeom>
            <a:ln w="28575">
              <a:solidFill>
                <a:srgbClr val="93B0D8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619873" y="3808350"/>
              <a:ext cx="1831878" cy="211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요구사항 제공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27459" y="3233700"/>
              <a:ext cx="1831878" cy="211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알림 서비스 </a:t>
              </a: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&amp; </a:t>
              </a:r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사진 제공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23728" y="1065391"/>
            <a:ext cx="4406675" cy="1499513"/>
            <a:chOff x="323528" y="1016121"/>
            <a:chExt cx="5875567" cy="1999350"/>
          </a:xfrm>
        </p:grpSpPr>
        <p:grpSp>
          <p:nvGrpSpPr>
            <p:cNvPr id="13" name="그룹 12"/>
            <p:cNvGrpSpPr/>
            <p:nvPr/>
          </p:nvGrpSpPr>
          <p:grpSpPr>
            <a:xfrm>
              <a:off x="2664722" y="1016121"/>
              <a:ext cx="3534373" cy="1935213"/>
              <a:chOff x="2483768" y="2685669"/>
              <a:chExt cx="3534373" cy="1935213"/>
            </a:xfrm>
          </p:grpSpPr>
          <p:pic>
            <p:nvPicPr>
              <p:cNvPr id="14" name="Picture 4" descr="C:\Users\이은지\Desktop\4학년\캡스톤디자인 설계\ux,ui design\디자인\아이콘\if_Edit_2202272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0559" y="3028531"/>
                <a:ext cx="1097582" cy="109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C:\Users\이은지\Desktop\4학년\캡스톤디자인 설계\ux,ui design\디자인\아이콘\if_icon-ios7-camera-outline_2117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3768" y="2685669"/>
                <a:ext cx="1783306" cy="1783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579820" y="4313106"/>
                <a:ext cx="1591201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사진첩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942990" y="4297399"/>
                <a:ext cx="951955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요구사항</a:t>
                </a:r>
                <a:endParaRPr lang="en-US" altLang="ko-KR" sz="90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23528" y="1196752"/>
              <a:ext cx="2269185" cy="1818719"/>
              <a:chOff x="3148899" y="2276872"/>
              <a:chExt cx="2836384" cy="228192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148899" y="4172635"/>
                <a:ext cx="2836384" cy="386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알림 서비스</a:t>
                </a:r>
              </a:p>
            </p:txBody>
          </p:sp>
          <p:pic>
            <p:nvPicPr>
              <p:cNvPr id="20" name="Picture 2" descr="C:\Users\이은지\Desktop\4학년\캡스톤디자인 설계\ux,ui design\디자인\아이콘\if_icon-ios7-alarm-outline_211682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4118" y="2276872"/>
                <a:ext cx="1895763" cy="189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2460327" y="823319"/>
            <a:ext cx="4382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핵심 기능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: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알림서비스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특정행동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사진첩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요구사항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55091" y="3549519"/>
            <a:ext cx="4382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보호소는 알림서비스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특정행동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),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사진첩 기능을 주인에게 제공한다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주인은 요구사항이 있을시 메세지를 보낸다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4"/>
          <a:stretch/>
        </p:blipFill>
        <p:spPr>
          <a:xfrm>
            <a:off x="4355976" y="1512303"/>
            <a:ext cx="4582382" cy="390712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96336" y="171391"/>
            <a:ext cx="1771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펫시터 프로토타입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765092" y="3568062"/>
            <a:ext cx="2405968" cy="3094190"/>
            <a:chOff x="1802459" y="1368527"/>
            <a:chExt cx="3916203" cy="5036424"/>
          </a:xfrm>
        </p:grpSpPr>
        <p:sp>
          <p:nvSpPr>
            <p:cNvPr id="31" name="타원 30"/>
            <p:cNvSpPr/>
            <p:nvPr/>
          </p:nvSpPr>
          <p:spPr>
            <a:xfrm>
              <a:off x="2939048" y="1368527"/>
              <a:ext cx="645420" cy="64542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3000" t="-3000" r="-3000" b="-3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4" name="꺾인 연결선 63"/>
            <p:cNvCxnSpPr/>
            <p:nvPr/>
          </p:nvCxnSpPr>
          <p:spPr>
            <a:xfrm>
              <a:off x="3263995" y="2185311"/>
              <a:ext cx="1026171" cy="189051"/>
            </a:xfrm>
            <a:prstGeom prst="bentConnector3">
              <a:avLst>
                <a:gd name="adj1" fmla="val 1000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64"/>
            <p:cNvCxnSpPr/>
            <p:nvPr/>
          </p:nvCxnSpPr>
          <p:spPr>
            <a:xfrm rot="10800000" flipV="1">
              <a:off x="2233348" y="2185311"/>
              <a:ext cx="990689" cy="189051"/>
            </a:xfrm>
            <a:prstGeom prst="bentConnector3">
              <a:avLst>
                <a:gd name="adj1" fmla="val 992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261758" y="2015664"/>
              <a:ext cx="0" cy="16964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4000946" y="2374363"/>
              <a:ext cx="582914" cy="582914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12000" t="10000" r="15000" b="15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35" name="직선 연결선 34"/>
            <p:cNvCxnSpPr>
              <a:stCxn id="34" idx="4"/>
            </p:cNvCxnSpPr>
            <p:nvPr/>
          </p:nvCxnSpPr>
          <p:spPr>
            <a:xfrm>
              <a:off x="4292403" y="2957277"/>
              <a:ext cx="0" cy="9745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2972538" y="3986530"/>
              <a:ext cx="582914" cy="582914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9000" r="-17000" b="-14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50" name="직선 연결선 49"/>
            <p:cNvCxnSpPr>
              <a:stCxn id="44" idx="4"/>
              <a:endCxn id="51" idx="0"/>
            </p:cNvCxnSpPr>
            <p:nvPr/>
          </p:nvCxnSpPr>
          <p:spPr>
            <a:xfrm flipH="1">
              <a:off x="3263994" y="4569444"/>
              <a:ext cx="1" cy="16101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2972537" y="4730457"/>
              <a:ext cx="582914" cy="582914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l="-10000" t="-10000" r="-10000" b="-10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76812" y="1567078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주 인</a:t>
              </a:r>
              <a:endParaRPr lang="en-US" altLang="ko-KR" sz="788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02459" y="2968131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회원가입</a:t>
              </a:r>
              <a:endParaRPr lang="en-US" altLang="ko-KR" sz="788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426001" y="2544932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로그인</a:t>
              </a:r>
              <a:endParaRPr lang="en-US" altLang="ko-KR" sz="788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6001" y="3213971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 err="1"/>
                <a:t>메인창</a:t>
              </a:r>
              <a:endParaRPr lang="en-US" altLang="ko-KR" sz="788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498051" y="4149079"/>
              <a:ext cx="1239848" cy="347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 err="1"/>
                <a:t>펫</a:t>
              </a:r>
              <a:r>
                <a:rPr lang="ko-KR" altLang="en-US" sz="788" dirty="0"/>
                <a:t> 관리 확인</a:t>
              </a:r>
              <a:endParaRPr lang="en-US" altLang="ko-KR" sz="788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402384" y="4910514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 err="1"/>
                <a:t>확인창</a:t>
              </a:r>
              <a:endParaRPr lang="en-US" altLang="ko-KR" sz="788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56889" y="4548834"/>
              <a:ext cx="861773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사진첩</a:t>
              </a:r>
              <a:endParaRPr lang="en-US" altLang="ko-KR" sz="788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1941891" y="2374363"/>
              <a:ext cx="582914" cy="582914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1000" t="5000" r="-1000" b="-10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3" name="십자형 62"/>
            <p:cNvSpPr/>
            <p:nvPr/>
          </p:nvSpPr>
          <p:spPr>
            <a:xfrm>
              <a:off x="2038854" y="2459561"/>
              <a:ext cx="85371" cy="85371"/>
            </a:xfrm>
            <a:prstGeom prst="plus">
              <a:avLst>
                <a:gd name="adj" fmla="val 40471"/>
              </a:avLst>
            </a:prstGeom>
            <a:blipFill dpi="0" rotWithShape="1">
              <a:blip r:embed="rId3"/>
              <a:srcRect/>
              <a:stretch>
                <a:fillRect l="-1000" t="5000" r="-1000" b="-1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7" name="십자형 66"/>
            <p:cNvSpPr/>
            <p:nvPr/>
          </p:nvSpPr>
          <p:spPr>
            <a:xfrm>
              <a:off x="2038853" y="2459112"/>
              <a:ext cx="85371" cy="85371"/>
            </a:xfrm>
            <a:prstGeom prst="plus">
              <a:avLst>
                <a:gd name="adj" fmla="val 4047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3" name="꺾인 연결선 72"/>
            <p:cNvCxnSpPr/>
            <p:nvPr/>
          </p:nvCxnSpPr>
          <p:spPr>
            <a:xfrm>
              <a:off x="4294642" y="3797478"/>
              <a:ext cx="1026171" cy="189051"/>
            </a:xfrm>
            <a:prstGeom prst="bentConnector3">
              <a:avLst>
                <a:gd name="adj1" fmla="val 1000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/>
            <p:nvPr/>
          </p:nvCxnSpPr>
          <p:spPr>
            <a:xfrm rot="10800000" flipV="1">
              <a:off x="3263995" y="3797478"/>
              <a:ext cx="990689" cy="189051"/>
            </a:xfrm>
            <a:prstGeom prst="bentConnector3">
              <a:avLst>
                <a:gd name="adj1" fmla="val 992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4292405" y="3627831"/>
              <a:ext cx="0" cy="16964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/>
            <p:cNvSpPr/>
            <p:nvPr/>
          </p:nvSpPr>
          <p:spPr>
            <a:xfrm>
              <a:off x="5029356" y="3986530"/>
              <a:ext cx="582914" cy="582914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972537" y="5474384"/>
              <a:ext cx="582914" cy="582914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l="20000" t="20000" r="17000" b="17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9" name="직선 연결선 78"/>
            <p:cNvCxnSpPr/>
            <p:nvPr/>
          </p:nvCxnSpPr>
          <p:spPr>
            <a:xfrm flipH="1">
              <a:off x="3261757" y="5313371"/>
              <a:ext cx="1" cy="16101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2724631" y="6057298"/>
              <a:ext cx="1079278" cy="347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요구사항</a:t>
              </a:r>
              <a:endParaRPr lang="en-US" altLang="ko-KR" sz="788" dirty="0"/>
            </a:p>
          </p:txBody>
        </p:sp>
        <p:sp>
          <p:nvSpPr>
            <p:cNvPr id="89" name="타원 88"/>
            <p:cNvSpPr/>
            <p:nvPr/>
          </p:nvSpPr>
          <p:spPr>
            <a:xfrm>
              <a:off x="4000946" y="3035375"/>
              <a:ext cx="582914" cy="582914"/>
            </a:xfrm>
            <a:prstGeom prst="ellipse">
              <a:avLst/>
            </a:prstGeom>
            <a:blipFill dpi="0" rotWithShape="1">
              <a:blip r:embed="rId9"/>
              <a:srcRect/>
              <a:stretch>
                <a:fillRect l="20000" t="20000" r="20000" b="20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38706" y="157493"/>
            <a:ext cx="3681898" cy="3191729"/>
            <a:chOff x="1646309" y="908720"/>
            <a:chExt cx="5934616" cy="5243558"/>
          </a:xfrm>
        </p:grpSpPr>
        <p:sp>
          <p:nvSpPr>
            <p:cNvPr id="33" name="타원 32"/>
            <p:cNvSpPr/>
            <p:nvPr/>
          </p:nvSpPr>
          <p:spPr>
            <a:xfrm>
              <a:off x="3616329" y="908720"/>
              <a:ext cx="645420" cy="64542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 l="10000" t="7000" r="10000" b="20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910629" y="1555857"/>
              <a:ext cx="2056818" cy="358698"/>
              <a:chOff x="2613433" y="3218033"/>
              <a:chExt cx="3917129" cy="683127"/>
            </a:xfrm>
          </p:grpSpPr>
          <p:cxnSp>
            <p:nvCxnSpPr>
              <p:cNvPr id="87" name="꺾인 연결선 69"/>
              <p:cNvCxnSpPr/>
              <p:nvPr/>
            </p:nvCxnSpPr>
            <p:spPr>
              <a:xfrm>
                <a:off x="4576259" y="3541120"/>
                <a:ext cx="1954303" cy="360040"/>
              </a:xfrm>
              <a:prstGeom prst="bentConnector3">
                <a:avLst>
                  <a:gd name="adj1" fmla="val 100010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 70"/>
              <p:cNvCxnSpPr/>
              <p:nvPr/>
            </p:nvCxnSpPr>
            <p:spPr>
              <a:xfrm rot="10800000" flipV="1">
                <a:off x="2613433" y="3541120"/>
                <a:ext cx="1886729" cy="360040"/>
              </a:xfrm>
              <a:prstGeom prst="bentConnector3">
                <a:avLst>
                  <a:gd name="adj1" fmla="val 99293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71"/>
              <p:cNvCxnSpPr/>
              <p:nvPr/>
            </p:nvCxnSpPr>
            <p:spPr>
              <a:xfrm>
                <a:off x="4572000" y="3218033"/>
                <a:ext cx="0" cy="3230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2619172" y="1914556"/>
              <a:ext cx="582914" cy="582914"/>
              <a:chOff x="3148559" y="2897570"/>
              <a:chExt cx="679967" cy="679967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148559" y="2897570"/>
                <a:ext cx="679967" cy="679967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 l="12000" t="11000" r="12000" b="20000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86" name="십자형 2"/>
              <p:cNvSpPr/>
              <p:nvPr/>
            </p:nvSpPr>
            <p:spPr>
              <a:xfrm>
                <a:off x="3261666" y="2996952"/>
                <a:ext cx="99585" cy="99585"/>
              </a:xfrm>
              <a:prstGeom prst="plus">
                <a:avLst>
                  <a:gd name="adj" fmla="val 4047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4678227" y="1914556"/>
              <a:ext cx="582914" cy="582914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12000" t="10000" r="15000" b="15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9" name="타원 38"/>
            <p:cNvSpPr/>
            <p:nvPr/>
          </p:nvSpPr>
          <p:spPr>
            <a:xfrm>
              <a:off x="5704399" y="2868504"/>
              <a:ext cx="582914" cy="582914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093108" y="1107269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보호소</a:t>
              </a:r>
              <a:endParaRPr lang="en-US" altLang="ko-KR" sz="788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359022" y="2508325"/>
              <a:ext cx="1067825" cy="33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회원가입</a:t>
              </a:r>
              <a:endParaRPr lang="en-US" altLang="ko-KR" sz="788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103281" y="2085125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로그인</a:t>
              </a:r>
              <a:endParaRPr lang="en-US" altLang="ko-KR" sz="788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640907" y="2868504"/>
              <a:ext cx="582914" cy="582914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45" name="꺾인 연결선 87"/>
            <p:cNvCxnSpPr/>
            <p:nvPr/>
          </p:nvCxnSpPr>
          <p:spPr>
            <a:xfrm>
              <a:off x="3927280" y="3606335"/>
              <a:ext cx="1849721" cy="155949"/>
            </a:xfrm>
            <a:prstGeom prst="bentConnector2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88"/>
            <p:cNvCxnSpPr/>
            <p:nvPr/>
          </p:nvCxnSpPr>
          <p:spPr>
            <a:xfrm rot="10800000" flipV="1">
              <a:off x="2077198" y="3606334"/>
              <a:ext cx="1864079" cy="156521"/>
            </a:xfrm>
            <a:prstGeom prst="bentConnector2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89"/>
            <p:cNvCxnSpPr/>
            <p:nvPr/>
          </p:nvCxnSpPr>
          <p:spPr>
            <a:xfrm flipH="1">
              <a:off x="3927281" y="3451417"/>
              <a:ext cx="5083" cy="30983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/>
            <p:nvPr/>
          </p:nvSpPr>
          <p:spPr>
            <a:xfrm>
              <a:off x="5485544" y="3762284"/>
              <a:ext cx="582914" cy="582914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9000" r="-17000" b="-14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785740" y="3762856"/>
              <a:ext cx="582914" cy="582914"/>
              <a:chOff x="4278598" y="4714085"/>
              <a:chExt cx="614115" cy="614115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278598" y="4714085"/>
                <a:ext cx="614115" cy="61411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84" name="십자형 105"/>
              <p:cNvSpPr/>
              <p:nvPr/>
            </p:nvSpPr>
            <p:spPr>
              <a:xfrm>
                <a:off x="4455830" y="4891317"/>
                <a:ext cx="259650" cy="259650"/>
              </a:xfrm>
              <a:prstGeom prst="plus">
                <a:avLst>
                  <a:gd name="adj" fmla="val 4574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3635824" y="3761255"/>
              <a:ext cx="582914" cy="582914"/>
              <a:chOff x="5345398" y="4714085"/>
              <a:chExt cx="614115" cy="614115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5345398" y="4714085"/>
                <a:ext cx="614115" cy="614115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cxnSp>
            <p:nvCxnSpPr>
              <p:cNvPr id="82" name="직선 연결선 6153"/>
              <p:cNvCxnSpPr/>
              <p:nvPr/>
            </p:nvCxnSpPr>
            <p:spPr>
              <a:xfrm>
                <a:off x="5545789" y="5022228"/>
                <a:ext cx="22404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116"/>
            <p:cNvCxnSpPr/>
            <p:nvPr/>
          </p:nvCxnSpPr>
          <p:spPr>
            <a:xfrm flipH="1">
              <a:off x="5777001" y="4343597"/>
              <a:ext cx="2" cy="17007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/>
            <p:cNvSpPr/>
            <p:nvPr/>
          </p:nvSpPr>
          <p:spPr>
            <a:xfrm>
              <a:off x="5485544" y="4513672"/>
              <a:ext cx="582914" cy="582914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 l="5000" t="5000" r="5000" b="5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55" name="직선 연결선 123"/>
            <p:cNvCxnSpPr/>
            <p:nvPr/>
          </p:nvCxnSpPr>
          <p:spPr>
            <a:xfrm>
              <a:off x="5777003" y="5096586"/>
              <a:ext cx="0" cy="14563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/>
            <p:cNvSpPr/>
            <p:nvPr/>
          </p:nvSpPr>
          <p:spPr>
            <a:xfrm>
              <a:off x="5485545" y="5242225"/>
              <a:ext cx="582914" cy="582914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l="-10000" t="-10000" r="-10000" b="-10000"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44520" y="3047108"/>
              <a:ext cx="1082866" cy="33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88" dirty="0"/>
                <a:t>Pet </a:t>
              </a:r>
              <a:r>
                <a:rPr lang="ko-KR" altLang="en-US" sz="788" dirty="0"/>
                <a:t>리스트</a:t>
              </a:r>
              <a:endParaRPr lang="en-US" altLang="ko-KR" sz="788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46309" y="4357439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추 가</a:t>
              </a:r>
              <a:endParaRPr lang="en-US" altLang="ko-KR" sz="788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496393" y="4357439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삭 제</a:t>
              </a:r>
              <a:endParaRPr lang="en-US" altLang="ko-KR" sz="788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880078" y="3939279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관 리</a:t>
              </a:r>
              <a:endParaRPr lang="en-US" altLang="ko-KR" sz="788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902434" y="4684268"/>
              <a:ext cx="1678491" cy="33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상태 알림 서비스</a:t>
              </a:r>
              <a:endParaRPr lang="en-US" altLang="ko-KR" sz="788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346115" y="5867498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 err="1"/>
                <a:t>알림창</a:t>
              </a:r>
              <a:endParaRPr lang="en-US" altLang="ko-KR" sz="788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180622" y="3047108"/>
              <a:ext cx="861775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88" dirty="0"/>
                <a:t>사진첩</a:t>
              </a:r>
              <a:endParaRPr lang="en-US" altLang="ko-KR" sz="788" dirty="0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939038" y="2502147"/>
              <a:ext cx="2056818" cy="358698"/>
              <a:chOff x="2613433" y="3218033"/>
              <a:chExt cx="3917129" cy="683127"/>
            </a:xfrm>
          </p:grpSpPr>
          <p:cxnSp>
            <p:nvCxnSpPr>
              <p:cNvPr id="71" name="꺾인 연결선 52"/>
              <p:cNvCxnSpPr/>
              <p:nvPr/>
            </p:nvCxnSpPr>
            <p:spPr>
              <a:xfrm>
                <a:off x="4576259" y="3541120"/>
                <a:ext cx="1954303" cy="360040"/>
              </a:xfrm>
              <a:prstGeom prst="bentConnector3">
                <a:avLst>
                  <a:gd name="adj1" fmla="val 100010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53"/>
              <p:cNvCxnSpPr/>
              <p:nvPr/>
            </p:nvCxnSpPr>
            <p:spPr>
              <a:xfrm rot="10800000" flipV="1">
                <a:off x="2613433" y="3541120"/>
                <a:ext cx="1886729" cy="360040"/>
              </a:xfrm>
              <a:prstGeom prst="bentConnector3">
                <a:avLst>
                  <a:gd name="adj1" fmla="val 99293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54"/>
              <p:cNvCxnSpPr/>
              <p:nvPr/>
            </p:nvCxnSpPr>
            <p:spPr>
              <a:xfrm>
                <a:off x="4572000" y="3218033"/>
                <a:ext cx="0" cy="3230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직사각형 91"/>
          <p:cNvSpPr/>
          <p:nvPr/>
        </p:nvSpPr>
        <p:spPr>
          <a:xfrm>
            <a:off x="2747576" y="2322361"/>
            <a:ext cx="1347270" cy="1058768"/>
          </a:xfrm>
          <a:prstGeom prst="rect">
            <a:avLst/>
          </a:prstGeom>
          <a:noFill/>
          <a:ln>
            <a:solidFill>
              <a:srgbClr val="F2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3" name="TextBox 92"/>
          <p:cNvSpPr txBox="1"/>
          <p:nvPr/>
        </p:nvSpPr>
        <p:spPr>
          <a:xfrm>
            <a:off x="3493410" y="3183493"/>
            <a:ext cx="6134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F25448"/>
                </a:solidFill>
              </a:rPr>
              <a:t>MVP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118855"/>
            <a:ext cx="3816424" cy="3302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395536" y="3421864"/>
            <a:ext cx="3816424" cy="32732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510006" y="1402446"/>
            <a:ext cx="4316109" cy="413213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45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44284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로그인 </a:t>
            </a:r>
            <a:r>
              <a:rPr kumimoji="1"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회원가입 실시간 데이터베이스 사용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442" y="865112"/>
            <a:ext cx="3550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실시간 데이터베이스 규칙 구성 </a:t>
            </a:r>
            <a:r>
              <a:rPr kumimoji="1"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(JSON)</a:t>
            </a:r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endParaRPr kumimoji="1"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884" y="1154978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사용자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lover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이 이메일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lovee@email.com</a:t>
            </a:r>
            <a:endParaRPr kumimoji="1"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을 생성했을때 나오는 실시간 데이터베이스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60129" y="332655"/>
            <a:ext cx="227770" cy="225503"/>
            <a:chOff x="4205799" y="1079656"/>
            <a:chExt cx="303693" cy="300670"/>
          </a:xfrm>
          <a:solidFill>
            <a:srgbClr val="FAC3BE"/>
          </a:solidFill>
        </p:grpSpPr>
        <p:sp>
          <p:nvSpPr>
            <p:cNvPr id="11" name="타원 10"/>
            <p:cNvSpPr/>
            <p:nvPr/>
          </p:nvSpPr>
          <p:spPr>
            <a:xfrm>
              <a:off x="4257441" y="1188265"/>
              <a:ext cx="192061" cy="192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05799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22904" y="107965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437484" y="1115660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5" y="1867090"/>
            <a:ext cx="2838450" cy="15049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3" y="3372040"/>
            <a:ext cx="3312368" cy="25646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78231" y="3945388"/>
            <a:ext cx="4290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로그인을 할 수 있게 만듦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(Firebase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실시간 데이터 베이스 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사용자가 인증되면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Firebase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데이터베이스 규칙의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auth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변수에 사용자의 정보가 입력된다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이 정보에는 고유 식별자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uid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연결된 계정 데이터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(Facebook ID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또는 이메일 주소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및 기타 정보가 포함됩니다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맞춤 인증 제공업체를 구현하는 경우 사용자의 인증 페이로드에 필드를 직접 추가할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lvl="0"/>
            <a:r>
              <a:rPr lang="ko-KR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규칙에서 사전 정의된 </a:t>
            </a:r>
            <a:r>
              <a:rPr lang="ko-KR" altLang="ko-KR" sz="1200" dirty="0">
                <a:solidFill>
                  <a:srgbClr val="37474F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auth</a:t>
            </a:r>
            <a:r>
              <a:rPr lang="ko-KR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 변수는 인증이 완료되기 전에는 null</a:t>
            </a:r>
            <a:r>
              <a:rPr lang="ko-KR" altLang="en-US" sz="1200" dirty="0">
                <a:latin typeface="Apple SD Gothic Neo" charset="-127"/>
                <a:ea typeface="Apple SD Gothic Neo" charset="-127"/>
                <a:cs typeface="Apple SD Gothic Neo" charset="-127"/>
              </a:rPr>
              <a:t>이다</a:t>
            </a:r>
            <a:r>
              <a:rPr lang="ko-KR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lang="en-US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 Firebase </a:t>
            </a:r>
            <a:r>
              <a:rPr lang="ko-KR" altLang="en-US" sz="1200" dirty="0">
                <a:latin typeface="Apple SD Gothic Neo" charset="-127"/>
                <a:ea typeface="Apple SD Gothic Neo" charset="-127"/>
                <a:cs typeface="Apple SD Gothic Neo" charset="-127"/>
              </a:rPr>
              <a:t>인증을 </a:t>
            </a:r>
            <a:r>
              <a:rPr lang="ko-KR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통해 사용자가 인증되면 이 변수에 다음 속성이 포함</a:t>
            </a:r>
            <a:r>
              <a:rPr lang="ko-KR" altLang="en-US" sz="1200" dirty="0">
                <a:latin typeface="Apple SD Gothic Neo" charset="-127"/>
                <a:ea typeface="Apple SD Gothic Neo" charset="-127"/>
                <a:cs typeface="Apple SD Gothic Neo" charset="-127"/>
              </a:rPr>
              <a:t>된다</a:t>
            </a:r>
            <a:r>
              <a:rPr lang="en-US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br>
              <a:rPr lang="ko-KR" altLang="ko-KR" sz="1200" dirty="0">
                <a:latin typeface="Apple SD Gothic Neo" charset="-127"/>
                <a:ea typeface="Apple SD Gothic Neo" charset="-127"/>
                <a:cs typeface="Apple SD Gothic Neo" charset="-127"/>
              </a:rPr>
            </a:br>
            <a:endParaRPr lang="ko-KR" altLang="ko-KR" sz="12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8231" y="889788"/>
            <a:ext cx="2529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 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보호소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531872" y="1090211"/>
            <a:ext cx="4476958" cy="2727900"/>
            <a:chOff x="525188" y="729635"/>
            <a:chExt cx="7620924" cy="4643581"/>
          </a:xfrm>
        </p:grpSpPr>
        <p:pic>
          <p:nvPicPr>
            <p:cNvPr id="19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188" y="729635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54" y="729635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80" y="729635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3" t="5820" r="68964" b="20778"/>
            <a:stretch/>
          </p:blipFill>
          <p:spPr>
            <a:xfrm>
              <a:off x="3383099" y="1363492"/>
              <a:ext cx="1944001" cy="343366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" t="8420" r="68900" b="17756"/>
            <a:stretch/>
          </p:blipFill>
          <p:spPr>
            <a:xfrm>
              <a:off x="5907397" y="1363357"/>
              <a:ext cx="1944001" cy="344603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" t="5786" r="68900" b="20755"/>
            <a:stretch/>
          </p:blipFill>
          <p:spPr>
            <a:xfrm>
              <a:off x="899808" y="1362808"/>
              <a:ext cx="19440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6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76669" y="3533774"/>
            <a:ext cx="8296200" cy="3207594"/>
            <a:chOff x="2061164" y="409605"/>
            <a:chExt cx="8296200" cy="3207594"/>
          </a:xfrm>
        </p:grpSpPr>
        <p:sp>
          <p:nvSpPr>
            <p:cNvPr id="27" name="TextBox 26"/>
            <p:cNvSpPr txBox="1"/>
            <p:nvPr/>
          </p:nvSpPr>
          <p:spPr>
            <a:xfrm>
              <a:off x="3141231" y="3247867"/>
              <a:ext cx="273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Push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알림창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맡긴시간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행동 리스트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요구사항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61164" y="409605"/>
              <a:ext cx="3197359" cy="2819001"/>
              <a:chOff x="251521" y="738059"/>
              <a:chExt cx="5252994" cy="463138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971734" y="4989615"/>
                <a:ext cx="861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보호소</a:t>
                </a:r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51521" y="738059"/>
                <a:ext cx="2302204" cy="4105196"/>
                <a:chOff x="251521" y="738059"/>
                <a:chExt cx="2302204" cy="4105196"/>
              </a:xfrm>
            </p:grpSpPr>
            <p:grpSp>
              <p:nvGrpSpPr>
                <p:cNvPr id="34" name="그룹 33"/>
                <p:cNvGrpSpPr/>
                <p:nvPr/>
              </p:nvGrpSpPr>
              <p:grpSpPr>
                <a:xfrm>
                  <a:off x="251521" y="738059"/>
                  <a:ext cx="2302204" cy="4105196"/>
                  <a:chOff x="5302386" y="790785"/>
                  <a:chExt cx="3086038" cy="5502895"/>
                </a:xfrm>
              </p:grpSpPr>
              <p:pic>
                <p:nvPicPr>
                  <p:cNvPr id="36" name="Picture 2" descr="C:\Users\이은지\Desktop\4학년\캡스톤디자인 설계\ux,ui design\디자인\화면 적용\핸드폰 샷\8_2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02386" y="790785"/>
                    <a:ext cx="3086038" cy="55028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3" descr="C:\Users\이은지\Desktop\4학년\캡스톤디자인 설계\ux,ui design\디자인\화면 적용\7_등록\1976059-32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96428" y="1728666"/>
                    <a:ext cx="161725" cy="1617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0" t="5567" r="68921" b="21657"/>
                <a:stretch/>
              </p:blipFill>
              <p:spPr>
                <a:xfrm>
                  <a:off x="586180" y="1296234"/>
                  <a:ext cx="1709786" cy="3028418"/>
                </a:xfrm>
                <a:prstGeom prst="rect">
                  <a:avLst/>
                </a:prstGeom>
              </p:spPr>
            </p:pic>
            <p:grpSp>
              <p:nvGrpSpPr>
                <p:cNvPr id="67" name="그룹 66"/>
                <p:cNvGrpSpPr/>
                <p:nvPr/>
              </p:nvGrpSpPr>
              <p:grpSpPr>
                <a:xfrm>
                  <a:off x="1598706" y="2957042"/>
                  <a:ext cx="216740" cy="214583"/>
                  <a:chOff x="4205799" y="1079656"/>
                  <a:chExt cx="303693" cy="300670"/>
                </a:xfrm>
                <a:solidFill>
                  <a:srgbClr val="F4766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타원 67"/>
                  <p:cNvSpPr/>
                  <p:nvPr/>
                </p:nvSpPr>
                <p:spPr>
                  <a:xfrm>
                    <a:off x="4257441" y="1188265"/>
                    <a:ext cx="192061" cy="19206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4205799" y="1115660"/>
                    <a:ext cx="72008" cy="7200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70" name="타원 69"/>
                  <p:cNvSpPr/>
                  <p:nvPr/>
                </p:nvSpPr>
                <p:spPr>
                  <a:xfrm>
                    <a:off x="4322904" y="1079656"/>
                    <a:ext cx="72008" cy="7200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71" name="타원 70"/>
                  <p:cNvSpPr/>
                  <p:nvPr/>
                </p:nvSpPr>
                <p:spPr>
                  <a:xfrm>
                    <a:off x="4437484" y="1115660"/>
                    <a:ext cx="72008" cy="7200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</p:grpSp>
          </p:grpSp>
          <p:grpSp>
            <p:nvGrpSpPr>
              <p:cNvPr id="16" name="그룹 15"/>
              <p:cNvGrpSpPr/>
              <p:nvPr/>
            </p:nvGrpSpPr>
            <p:grpSpPr>
              <a:xfrm>
                <a:off x="3206035" y="772321"/>
                <a:ext cx="2298480" cy="4597122"/>
                <a:chOff x="3206035" y="772321"/>
                <a:chExt cx="2298480" cy="4597122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3954310" y="5000111"/>
                  <a:ext cx="8019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주  인</a:t>
                  </a:r>
                </a:p>
              </p:txBody>
            </p:sp>
            <p:pic>
              <p:nvPicPr>
                <p:cNvPr id="35" name="Picture 2" descr="C:\Users\leeeu\Desktop\화면 적용\핸드폰 샷\주인2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6035" y="772321"/>
                  <a:ext cx="2298480" cy="4098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13" t="8788" r="68901" b="17598"/>
                <a:stretch/>
              </p:blipFill>
              <p:spPr>
                <a:xfrm>
                  <a:off x="3543498" y="1289043"/>
                  <a:ext cx="1728920" cy="3061023"/>
                </a:xfrm>
                <a:prstGeom prst="rect">
                  <a:avLst/>
                </a:prstGeom>
              </p:spPr>
            </p:pic>
          </p:grpSp>
          <p:cxnSp>
            <p:nvCxnSpPr>
              <p:cNvPr id="40" name="직선 화살표 연결선 39"/>
              <p:cNvCxnSpPr/>
              <p:nvPr/>
            </p:nvCxnSpPr>
            <p:spPr>
              <a:xfrm flipV="1">
                <a:off x="1874406" y="2109533"/>
                <a:ext cx="1681162" cy="993556"/>
              </a:xfrm>
              <a:prstGeom prst="straightConnector1">
                <a:avLst/>
              </a:prstGeom>
              <a:ln w="19050">
                <a:solidFill>
                  <a:srgbClr val="F4766C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2" r="21357"/>
            <a:stretch/>
          </p:blipFill>
          <p:spPr>
            <a:xfrm>
              <a:off x="7502219" y="1060999"/>
              <a:ext cx="2855145" cy="1363213"/>
            </a:xfrm>
            <a:prstGeom prst="rect">
              <a:avLst/>
            </a:prstGeom>
          </p:spPr>
        </p:pic>
        <p:grpSp>
          <p:nvGrpSpPr>
            <p:cNvPr id="45" name="그룹 44"/>
            <p:cNvGrpSpPr/>
            <p:nvPr/>
          </p:nvGrpSpPr>
          <p:grpSpPr>
            <a:xfrm>
              <a:off x="5791506" y="430459"/>
              <a:ext cx="1380337" cy="2458726"/>
              <a:chOff x="5235369" y="836711"/>
              <a:chExt cx="3081047" cy="5493991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235369" y="836711"/>
                <a:ext cx="3081047" cy="5493991"/>
                <a:chOff x="5235369" y="836711"/>
                <a:chExt cx="3081047" cy="5493991"/>
              </a:xfrm>
            </p:grpSpPr>
            <p:pic>
              <p:nvPicPr>
                <p:cNvPr id="48" name="Picture 4" descr="C:\Users\leeeu\Desktop\화면 적용\핸드폰 샷\주인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5369" y="836711"/>
                  <a:ext cx="3081047" cy="5493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" r="17286" b="23169"/>
                <a:stretch/>
              </p:blipFill>
              <p:spPr>
                <a:xfrm>
                  <a:off x="5824459" y="3684974"/>
                  <a:ext cx="203886" cy="122844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6" t="8420" r="68900" b="18500"/>
              <a:stretch/>
            </p:blipFill>
            <p:spPr>
              <a:xfrm>
                <a:off x="5672380" y="1522733"/>
                <a:ext cx="2300040" cy="4068000"/>
              </a:xfrm>
              <a:prstGeom prst="rect">
                <a:avLst/>
              </a:prstGeom>
            </p:spPr>
          </p:pic>
        </p:grpSp>
        <p:sp>
          <p:nvSpPr>
            <p:cNvPr id="50" name="직사각형 49"/>
            <p:cNvSpPr/>
            <p:nvPr/>
          </p:nvSpPr>
          <p:spPr>
            <a:xfrm>
              <a:off x="5985103" y="1678050"/>
              <a:ext cx="972779" cy="129111"/>
            </a:xfrm>
            <a:prstGeom prst="rect">
              <a:avLst/>
            </a:prstGeom>
            <a:noFill/>
            <a:ln>
              <a:solidFill>
                <a:srgbClr val="F476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cxnSp>
          <p:nvCxnSpPr>
            <p:cNvPr id="51" name="직선 화살표 연결선 50"/>
            <p:cNvCxnSpPr>
              <a:stCxn id="50" idx="3"/>
            </p:cNvCxnSpPr>
            <p:nvPr/>
          </p:nvCxnSpPr>
          <p:spPr>
            <a:xfrm>
              <a:off x="6957882" y="1742606"/>
              <a:ext cx="574551" cy="13388"/>
            </a:xfrm>
            <a:prstGeom prst="straightConnector1">
              <a:avLst/>
            </a:prstGeom>
            <a:ln>
              <a:solidFill>
                <a:srgbClr val="F4766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940152" y="2964934"/>
              <a:ext cx="13984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pple SD Gothic Neo" charset="-127"/>
                </a:rPr>
                <a:t>push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pple SD Gothic Neo" charset="-127"/>
                </a:rPr>
                <a:t> 서버정보 받기</a:t>
              </a:r>
            </a:p>
          </p:txBody>
        </p:sp>
        <p:cxnSp>
          <p:nvCxnSpPr>
            <p:cNvPr id="94" name="직선 화살표 연결선 93"/>
            <p:cNvCxnSpPr/>
            <p:nvPr/>
          </p:nvCxnSpPr>
          <p:spPr>
            <a:xfrm>
              <a:off x="5099999" y="1220358"/>
              <a:ext cx="881874" cy="535636"/>
            </a:xfrm>
            <a:prstGeom prst="straightConnector1">
              <a:avLst/>
            </a:prstGeom>
            <a:ln w="19050">
              <a:solidFill>
                <a:srgbClr val="F4766C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685749" y="829878"/>
            <a:ext cx="27161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보호소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</a:p>
          <a:p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행동 알림을 주인에게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알림으로 보내 줄 수 있다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(HTTP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프레임워크인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Alamofire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구현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Firebase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실시간 데이터 베이스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59958" y="546193"/>
            <a:ext cx="3091533" cy="2565174"/>
            <a:chOff x="851863" y="495458"/>
            <a:chExt cx="3091533" cy="2565174"/>
          </a:xfrm>
        </p:grpSpPr>
        <p:sp>
          <p:nvSpPr>
            <p:cNvPr id="61" name="TextBox 60"/>
            <p:cNvSpPr txBox="1"/>
            <p:nvPr/>
          </p:nvSpPr>
          <p:spPr>
            <a:xfrm>
              <a:off x="851863" y="495458"/>
              <a:ext cx="25290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정보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주의사항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Push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알림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915571" y="533399"/>
              <a:ext cx="3027825" cy="2527233"/>
              <a:chOff x="5220072" y="2014270"/>
              <a:chExt cx="3398134" cy="2836319"/>
            </a:xfrm>
          </p:grpSpPr>
          <p:pic>
            <p:nvPicPr>
              <p:cNvPr id="63" name="Picture 2" descr="C:\Users\이은지\Desktop\4학년\캡스톤디자인 설계\ux,ui design\디자인\화면 적용\핸드폰 샷\8_2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7591" y="2014270"/>
                <a:ext cx="1590615" cy="2836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7247984" y="3122557"/>
                <a:ext cx="1188276" cy="230833"/>
              </a:xfrm>
              <a:prstGeom prst="rect">
                <a:avLst/>
              </a:prstGeom>
              <a:noFill/>
              <a:ln>
                <a:solidFill>
                  <a:srgbClr val="F254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65" name="Picture 2" descr="C:\Users\이은지\Desktop\4학년\캡스톤디자인 설계\ux,ui design\디자인\화면 적용\핸드폰 샷\8_2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09" t="39310" r="11615" b="51993"/>
              <a:stretch/>
            </p:blipFill>
            <p:spPr bwMode="auto">
              <a:xfrm>
                <a:off x="5220072" y="2999906"/>
                <a:ext cx="1294661" cy="27686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6" name="직선 화살표 연결선 65"/>
              <p:cNvCxnSpPr/>
              <p:nvPr/>
            </p:nvCxnSpPr>
            <p:spPr>
              <a:xfrm flipH="1" flipV="1">
                <a:off x="6514733" y="3138340"/>
                <a:ext cx="733251" cy="99634"/>
              </a:xfrm>
              <a:prstGeom prst="straightConnector1">
                <a:avLst/>
              </a:prstGeom>
              <a:ln w="28575">
                <a:solidFill>
                  <a:srgbClr val="F25448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/>
              <p:cNvSpPr/>
              <p:nvPr/>
            </p:nvSpPr>
            <p:spPr>
              <a:xfrm flipV="1">
                <a:off x="7247984" y="3353389"/>
                <a:ext cx="1188276" cy="1151384"/>
              </a:xfrm>
              <a:prstGeom prst="rect">
                <a:avLst/>
              </a:prstGeom>
              <a:noFill/>
              <a:ln>
                <a:solidFill>
                  <a:srgbClr val="F254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73" name="Picture 2" descr="C:\Users\이은지\Desktop\4학년\캡스톤디자인 설계\ux,ui design\디자인\화면 적용\핸드폰 샷\8_2.pn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03" t="48601" r="12461" b="13423"/>
              <a:stretch/>
            </p:blipFill>
            <p:spPr bwMode="auto">
              <a:xfrm>
                <a:off x="5227491" y="3355645"/>
                <a:ext cx="1287242" cy="119446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9" name="직선 화살표 연결선 78"/>
              <p:cNvCxnSpPr/>
              <p:nvPr/>
            </p:nvCxnSpPr>
            <p:spPr>
              <a:xfrm flipH="1">
                <a:off x="6514733" y="3929081"/>
                <a:ext cx="733251" cy="23799"/>
              </a:xfrm>
              <a:prstGeom prst="straightConnector1">
                <a:avLst/>
              </a:prstGeom>
              <a:ln w="28575">
                <a:solidFill>
                  <a:srgbClr val="F25448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7247984" y="2395829"/>
                <a:ext cx="1188276" cy="726729"/>
              </a:xfrm>
              <a:prstGeom prst="rect">
                <a:avLst/>
              </a:prstGeom>
              <a:noFill/>
              <a:ln>
                <a:solidFill>
                  <a:srgbClr val="F254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81" name="Picture 2" descr="C:\Users\이은지\Desktop\4학년\캡스톤디자인 설계\ux,ui design\디자인\화면 적용\핸드폰 샷\8_2.pn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83" t="20451" r="13665" b="60890"/>
              <a:stretch/>
            </p:blipFill>
            <p:spPr bwMode="auto">
              <a:xfrm>
                <a:off x="5220072" y="2344779"/>
                <a:ext cx="1294661" cy="598713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2" name="직선 화살표 연결선 81"/>
              <p:cNvCxnSpPr/>
              <p:nvPr/>
            </p:nvCxnSpPr>
            <p:spPr>
              <a:xfrm flipH="1" flipV="1">
                <a:off x="6514733" y="2644136"/>
                <a:ext cx="733251" cy="115058"/>
              </a:xfrm>
              <a:prstGeom prst="straightConnector1">
                <a:avLst/>
              </a:prstGeom>
              <a:ln w="28575">
                <a:solidFill>
                  <a:srgbClr val="F25448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직사각형 82"/>
          <p:cNvSpPr/>
          <p:nvPr/>
        </p:nvSpPr>
        <p:spPr>
          <a:xfrm>
            <a:off x="107504" y="3389793"/>
            <a:ext cx="8928992" cy="7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85749" y="2629610"/>
            <a:ext cx="414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Alamofire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 워크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비동기방식으로 콜백 발생시 </a:t>
            </a:r>
            <a:r>
              <a:rPr lang="ko-KR" altLang="en-US" sz="1200" dirty="0"/>
              <a:t>바로 응답할 수 있다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6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9407" y="4923778"/>
            <a:ext cx="1995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library (Camera)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9407" y="5185106"/>
            <a:ext cx="2529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업로드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확인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53166" y="1430779"/>
            <a:ext cx="1726341" cy="3078341"/>
            <a:chOff x="525188" y="729635"/>
            <a:chExt cx="2604132" cy="4643581"/>
          </a:xfrm>
        </p:grpSpPr>
        <p:pic>
          <p:nvPicPr>
            <p:cNvPr id="12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188" y="729635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" t="5358" r="69228" b="22017"/>
            <a:stretch/>
          </p:blipFill>
          <p:spPr>
            <a:xfrm>
              <a:off x="891925" y="1355834"/>
              <a:ext cx="1944000" cy="342900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660471" y="1430779"/>
            <a:ext cx="1726341" cy="3078341"/>
            <a:chOff x="6660232" y="729635"/>
            <a:chExt cx="2604132" cy="4643581"/>
          </a:xfrm>
        </p:grpSpPr>
        <p:pic>
          <p:nvPicPr>
            <p:cNvPr id="14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729635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3" t="8400" r="68900" b="18089"/>
            <a:stretch/>
          </p:blipFill>
          <p:spPr>
            <a:xfrm>
              <a:off x="7028155" y="1363717"/>
              <a:ext cx="1944000" cy="3436883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716255" y="1430779"/>
            <a:ext cx="1726341" cy="3078341"/>
            <a:chOff x="3325714" y="887992"/>
            <a:chExt cx="2604132" cy="4643581"/>
          </a:xfrm>
        </p:grpSpPr>
        <p:pic>
          <p:nvPicPr>
            <p:cNvPr id="13" name="Picture 2" descr="C:\Users\이은지\Desktop\4학년\캡스톤디자인 설계\ux,ui design\디자인\화면 적용\핸드폰 샷\8_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714" y="887992"/>
              <a:ext cx="2604132" cy="464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" t="5331" r="69008" b="20992"/>
            <a:stretch/>
          </p:blipFill>
          <p:spPr>
            <a:xfrm>
              <a:off x="3700237" y="1513490"/>
              <a:ext cx="1928053" cy="3444766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648988" y="486072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350" dirty="0"/>
          </a:p>
        </p:txBody>
      </p:sp>
      <p:sp>
        <p:nvSpPr>
          <p:cNvPr id="19" name="TextBox 18"/>
          <p:cNvSpPr txBox="1"/>
          <p:nvPr/>
        </p:nvSpPr>
        <p:spPr>
          <a:xfrm>
            <a:off x="1743083" y="4605670"/>
            <a:ext cx="1995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보호소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사진추가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4247" y="4583736"/>
            <a:ext cx="1995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주인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사진확인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739197" y="2828826"/>
            <a:ext cx="128228" cy="126952"/>
            <a:chOff x="3133540" y="3187723"/>
            <a:chExt cx="243703" cy="241277"/>
          </a:xfrm>
        </p:grpSpPr>
        <p:sp>
          <p:nvSpPr>
            <p:cNvPr id="25" name="타원 24"/>
            <p:cNvSpPr/>
            <p:nvPr/>
          </p:nvSpPr>
          <p:spPr>
            <a:xfrm>
              <a:off x="3174981" y="3274878"/>
              <a:ext cx="154122" cy="154122"/>
            </a:xfrm>
            <a:prstGeom prst="ellipse">
              <a:avLst/>
            </a:prstGeom>
            <a:solidFill>
              <a:srgbClr val="F4766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133540" y="3216615"/>
              <a:ext cx="57784" cy="57784"/>
            </a:xfrm>
            <a:prstGeom prst="ellipse">
              <a:avLst/>
            </a:prstGeom>
            <a:solidFill>
              <a:srgbClr val="F4766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7" name="타원 26"/>
            <p:cNvSpPr/>
            <p:nvPr/>
          </p:nvSpPr>
          <p:spPr>
            <a:xfrm>
              <a:off x="3227513" y="3187723"/>
              <a:ext cx="57784" cy="57784"/>
            </a:xfrm>
            <a:prstGeom prst="ellipse">
              <a:avLst/>
            </a:prstGeom>
            <a:solidFill>
              <a:srgbClr val="F4766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319459" y="3216615"/>
              <a:ext cx="57784" cy="57784"/>
            </a:xfrm>
            <a:prstGeom prst="ellipse">
              <a:avLst/>
            </a:prstGeom>
            <a:solidFill>
              <a:srgbClr val="F4766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cxnSp>
        <p:nvCxnSpPr>
          <p:cNvPr id="42" name="직선 화살표 연결선 41"/>
          <p:cNvCxnSpPr/>
          <p:nvPr/>
        </p:nvCxnSpPr>
        <p:spPr>
          <a:xfrm flipH="1">
            <a:off x="3332299" y="1642745"/>
            <a:ext cx="360493" cy="333416"/>
          </a:xfrm>
          <a:prstGeom prst="straightConnector1">
            <a:avLst/>
          </a:prstGeom>
          <a:ln w="19050">
            <a:solidFill>
              <a:srgbClr val="F4766C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5" idx="6"/>
            <a:endCxn id="8" idx="1"/>
          </p:cNvCxnSpPr>
          <p:nvPr/>
        </p:nvCxnSpPr>
        <p:spPr>
          <a:xfrm>
            <a:off x="4842096" y="2915231"/>
            <a:ext cx="1062280" cy="75092"/>
          </a:xfrm>
          <a:prstGeom prst="straightConnector1">
            <a:avLst/>
          </a:prstGeom>
          <a:ln w="19050">
            <a:solidFill>
              <a:srgbClr val="F4766C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38211" y="4958422"/>
            <a:ext cx="457820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Firebase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실시간 데이터베이스와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storage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를 사용했음 </a:t>
            </a: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Firebase Storage 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수행하려면 </a:t>
            </a:r>
            <a:r>
              <a:rPr lang="ko-KR" altLang="en-US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참조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를 만듭니다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참조는 클라우드의 파일을 가리키는 포인터라고 생각할 수 있습니다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참조는 </a:t>
            </a:r>
            <a:r>
              <a:rPr lang="ko-KR" altLang="en-US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메모리에 부담을 주지 않으므로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얼마든지 많이 만들 수 있으며 여러 작업에서 </a:t>
            </a:r>
            <a:r>
              <a:rPr lang="ko-KR" altLang="en-US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재사용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할 수도 있습니다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b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</a:b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보호소측에서 사진을 올리면 보호소에 맡긴 모든 주인들은 보호소에서 올린 사진을 볼수 있다</a:t>
            </a:r>
            <a:r>
              <a:rPr kumimoji="1" lang="en-US" altLang="ko-KR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=</a:t>
            </a:r>
            <a:r>
              <a:rPr kumimoji="1" lang="ko-KR" altLang="en-US" sz="1050" dirty="0">
                <a:solidFill>
                  <a:srgbClr val="F25448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공유가능</a:t>
            </a:r>
          </a:p>
        </p:txBody>
      </p:sp>
    </p:spTree>
    <p:extLst>
      <p:ext uri="{BB962C8B-B14F-4D97-AF65-F5344CB8AC3E}">
        <p14:creationId xmlns:p14="http://schemas.microsoft.com/office/powerpoint/2010/main" val="40015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4766C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1600">
            <a:solidFill>
              <a:schemeClr val="tx1">
                <a:lumMod val="75000"/>
                <a:lumOff val="25000"/>
              </a:schemeClr>
            </a:solidFill>
            <a:latin typeface="Apple SD Gothic Neo" charset="-127"/>
            <a:ea typeface="Apple SD Gothic Neo" charset="-127"/>
            <a:cs typeface="Apple SD Gothic Neo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12016</TotalTime>
  <Words>542</Words>
  <Application>Microsoft Office PowerPoint</Application>
  <PresentationFormat>화면 슬라이드 쇼(4:3)</PresentationFormat>
  <Paragraphs>101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AdamGorry-Inline</vt:lpstr>
      <vt:lpstr>Apple SD Gothic Neo</vt:lpstr>
      <vt:lpstr>AR ESSENCE</vt:lpstr>
      <vt:lpstr>맑은 고딕</vt:lpstr>
      <vt:lpstr>Arial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이은지</dc:creator>
  <cp:lastModifiedBy>park jieun</cp:lastModifiedBy>
  <cp:revision>688</cp:revision>
  <cp:lastPrinted>2018-08-01T06:54:52Z</cp:lastPrinted>
  <dcterms:created xsi:type="dcterms:W3CDTF">2017-10-12T18:04:03Z</dcterms:created>
  <dcterms:modified xsi:type="dcterms:W3CDTF">2020-11-14T03:25:57Z</dcterms:modified>
</cp:coreProperties>
</file>